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5" r:id="rId2"/>
    <p:sldId id="266" r:id="rId3"/>
    <p:sldId id="267" r:id="rId4"/>
    <p:sldId id="260" r:id="rId5"/>
    <p:sldId id="474" r:id="rId6"/>
    <p:sldId id="437" r:id="rId7"/>
    <p:sldId id="475" r:id="rId8"/>
    <p:sldId id="476" r:id="rId9"/>
    <p:sldId id="477" r:id="rId10"/>
    <p:sldId id="478" r:id="rId11"/>
    <p:sldId id="479" r:id="rId12"/>
    <p:sldId id="48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media/image3.gif>
</file>

<file path=ppt/media/image4.jpeg>
</file>

<file path=ppt/media/image5.gif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699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4640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1018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98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521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003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8236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850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496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3521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53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89BA9B-E2FD-44DF-86BC-DB3DCCEACAB3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6BE8642-BCED-46FC-B185-9EEC25679A61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4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gif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I. Artificial Intelligence Logo in hand. Artificial Intelligence ...">
            <a:extLst>
              <a:ext uri="{FF2B5EF4-FFF2-40B4-BE49-F238E27FC236}">
                <a16:creationId xmlns:a16="http://schemas.microsoft.com/office/drawing/2014/main" id="{E7463414-C399-4976-A7C0-BA53829D53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69" t="25727" r="21142" b="13428"/>
          <a:stretch/>
        </p:blipFill>
        <p:spPr bwMode="auto">
          <a:xfrm>
            <a:off x="3266411" y="1177484"/>
            <a:ext cx="2483011" cy="208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431191-EF71-4889-8508-C75968F508EA}"/>
              </a:ext>
            </a:extLst>
          </p:cNvPr>
          <p:cNvSpPr/>
          <p:nvPr/>
        </p:nvSpPr>
        <p:spPr>
          <a:xfrm>
            <a:off x="2054066" y="488103"/>
            <a:ext cx="85752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AI is a technique of getting machines to work and behave like humans.</a:t>
            </a:r>
          </a:p>
        </p:txBody>
      </p:sp>
      <p:pic>
        <p:nvPicPr>
          <p:cNvPr id="8" name="Picture 4" descr="AI, ML and DL: What's the difference? | by Roberta Nicora | Dative_io |  Medium">
            <a:extLst>
              <a:ext uri="{FF2B5EF4-FFF2-40B4-BE49-F238E27FC236}">
                <a16:creationId xmlns:a16="http://schemas.microsoft.com/office/drawing/2014/main" id="{EC475A2E-C335-40F6-8700-75F84687D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901" y="1733877"/>
            <a:ext cx="4178170" cy="399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ophia The Robot GIF - SophiaTheRobot - Discover &amp; Share GIFs">
            <a:extLst>
              <a:ext uri="{FF2B5EF4-FFF2-40B4-BE49-F238E27FC236}">
                <a16:creationId xmlns:a16="http://schemas.microsoft.com/office/drawing/2014/main" id="{0D6424DF-C9BC-466B-8F4E-B78BDD09B29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971" y="3303251"/>
            <a:ext cx="5463067" cy="279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2802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4613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8511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2944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obot vs human. AI artificial intelligence and human intelligence ...">
            <a:extLst>
              <a:ext uri="{FF2B5EF4-FFF2-40B4-BE49-F238E27FC236}">
                <a16:creationId xmlns:a16="http://schemas.microsoft.com/office/drawing/2014/main" id="{C5D3A91A-63E8-4642-8F07-9F460532A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4385" y="1261630"/>
            <a:ext cx="6276458" cy="488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D6EDD6-3512-4579-9EE5-571E645DD932}"/>
              </a:ext>
            </a:extLst>
          </p:cNvPr>
          <p:cNvSpPr txBox="1"/>
          <p:nvPr/>
        </p:nvSpPr>
        <p:spPr>
          <a:xfrm>
            <a:off x="686529" y="3883419"/>
            <a:ext cx="3903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Neural Network</a:t>
            </a:r>
          </a:p>
          <a:p>
            <a:endParaRPr lang="en-IN" sz="2400" b="1" dirty="0"/>
          </a:p>
          <a:p>
            <a:r>
              <a:rPr lang="en-IN" sz="2400" b="1" dirty="0"/>
              <a:t>Natural Language Processing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D9C840-E322-4D24-B85B-412AD21855D3}"/>
              </a:ext>
            </a:extLst>
          </p:cNvPr>
          <p:cNvCxnSpPr>
            <a:cxnSpLocks/>
          </p:cNvCxnSpPr>
          <p:nvPr/>
        </p:nvCxnSpPr>
        <p:spPr>
          <a:xfrm flipH="1">
            <a:off x="2863401" y="3176978"/>
            <a:ext cx="4520038" cy="876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B9A40C-B747-4DA1-98DE-1D3BCEF6A7AF}"/>
              </a:ext>
            </a:extLst>
          </p:cNvPr>
          <p:cNvCxnSpPr>
            <a:cxnSpLocks/>
          </p:cNvCxnSpPr>
          <p:nvPr/>
        </p:nvCxnSpPr>
        <p:spPr>
          <a:xfrm flipH="1">
            <a:off x="4383002" y="4163467"/>
            <a:ext cx="3696473" cy="712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F2AA7D5-61EC-4702-91D7-9B3C171B34A6}"/>
              </a:ext>
            </a:extLst>
          </p:cNvPr>
          <p:cNvSpPr txBox="1"/>
          <p:nvPr/>
        </p:nvSpPr>
        <p:spPr>
          <a:xfrm>
            <a:off x="686529" y="2150460"/>
            <a:ext cx="32481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Image Processing</a:t>
            </a:r>
          </a:p>
          <a:p>
            <a:endParaRPr lang="en-IN" sz="2400" b="1" dirty="0"/>
          </a:p>
          <a:p>
            <a:r>
              <a:rPr lang="en-IN" sz="2400" b="1" dirty="0"/>
              <a:t>Computer Vision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F070AA-F787-4090-94FC-DAA5AE2E8976}"/>
              </a:ext>
            </a:extLst>
          </p:cNvPr>
          <p:cNvCxnSpPr>
            <a:cxnSpLocks/>
          </p:cNvCxnSpPr>
          <p:nvPr/>
        </p:nvCxnSpPr>
        <p:spPr>
          <a:xfrm flipH="1" flipV="1">
            <a:off x="3025708" y="3153706"/>
            <a:ext cx="4889993" cy="461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Say Hi Hello Sticker by Rolando Vazquez Law for iOS &amp; Android | GIPHY">
            <a:extLst>
              <a:ext uri="{FF2B5EF4-FFF2-40B4-BE49-F238E27FC236}">
                <a16:creationId xmlns:a16="http://schemas.microsoft.com/office/drawing/2014/main" id="{FCEE7410-BCED-4B43-B2D6-F11054E3C23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649" y="433535"/>
            <a:ext cx="2364211" cy="236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838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8B956F-D2C7-4D2E-8411-BE8830F62F58}"/>
              </a:ext>
            </a:extLst>
          </p:cNvPr>
          <p:cNvSpPr txBox="1"/>
          <p:nvPr/>
        </p:nvSpPr>
        <p:spPr>
          <a:xfrm>
            <a:off x="3621097" y="600939"/>
            <a:ext cx="4380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Machine Learning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BE221-1A91-4B40-9387-83043A275138}"/>
              </a:ext>
            </a:extLst>
          </p:cNvPr>
          <p:cNvSpPr txBox="1"/>
          <p:nvPr/>
        </p:nvSpPr>
        <p:spPr>
          <a:xfrm>
            <a:off x="1172825" y="1719942"/>
            <a:ext cx="102472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b="1" dirty="0">
                <a:latin typeface="Aharoni" panose="02010803020104030203" pitchFamily="2" charset="-79"/>
                <a:cs typeface="Aharoni" panose="02010803020104030203" pitchFamily="2" charset="-79"/>
              </a:rPr>
              <a:t>Machine learning</a:t>
            </a:r>
            <a:r>
              <a:rPr lang="en-IN" dirty="0">
                <a:latin typeface="Aharoni" panose="02010803020104030203" pitchFamily="2" charset="-79"/>
                <a:cs typeface="Aharoni" panose="02010803020104030203" pitchFamily="2" charset="-79"/>
              </a:rPr>
              <a:t> is an application of artificial intelligence (AI) that provides systems the ability to automatically learn and improve from experience without being explicitly programmed.</a:t>
            </a:r>
          </a:p>
          <a:p>
            <a:pPr algn="just"/>
            <a:endParaRPr lang="en-IN" dirty="0">
              <a:solidFill>
                <a:srgbClr val="0070C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AA0CCC-C944-471E-A648-C710DE8B1F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149" b="8773"/>
          <a:stretch/>
        </p:blipFill>
        <p:spPr>
          <a:xfrm>
            <a:off x="0" y="2988511"/>
            <a:ext cx="12177220" cy="332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696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Python vs Java : The programming language fight for dominance">
            <a:extLst>
              <a:ext uri="{FF2B5EF4-FFF2-40B4-BE49-F238E27FC236}">
                <a16:creationId xmlns:a16="http://schemas.microsoft.com/office/drawing/2014/main" id="{44077D90-CBFE-4FE4-B3DC-9694A78D47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2" t="15013" r="2637" b="6186"/>
          <a:stretch/>
        </p:blipFill>
        <p:spPr bwMode="auto">
          <a:xfrm>
            <a:off x="1166626" y="780859"/>
            <a:ext cx="7320265" cy="3400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PNG Clipart Question Mark Transparent Spinning Color Picker Image Provided  - EpiCentro Festival">
            <a:extLst>
              <a:ext uri="{FF2B5EF4-FFF2-40B4-BE49-F238E27FC236}">
                <a16:creationId xmlns:a16="http://schemas.microsoft.com/office/drawing/2014/main" id="{AB4064D9-9580-44AC-BE4A-9F8BF899C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2744" y="2289801"/>
            <a:ext cx="1531819" cy="255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99D6930-30AA-4622-9E45-A42C0394B9D5}"/>
              </a:ext>
            </a:extLst>
          </p:cNvPr>
          <p:cNvSpPr/>
          <p:nvPr/>
        </p:nvSpPr>
        <p:spPr>
          <a:xfrm>
            <a:off x="986304" y="5355325"/>
            <a:ext cx="106961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Machine learning and AI are built on mathematical principles like Calculus, Linear Algebra, Probability, Statistics, and Optimization</a:t>
            </a:r>
          </a:p>
        </p:txBody>
      </p:sp>
    </p:spTree>
    <p:extLst>
      <p:ext uri="{BB962C8B-B14F-4D97-AF65-F5344CB8AC3E}">
        <p14:creationId xmlns:p14="http://schemas.microsoft.com/office/powerpoint/2010/main" val="4121102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C027F1-9D47-493E-8CA8-D53D93DC90DD}"/>
              </a:ext>
            </a:extLst>
          </p:cNvPr>
          <p:cNvSpPr txBox="1"/>
          <p:nvPr/>
        </p:nvSpPr>
        <p:spPr>
          <a:xfrm>
            <a:off x="437883" y="399245"/>
            <a:ext cx="555079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Business domain</a:t>
            </a:r>
          </a:p>
          <a:p>
            <a:r>
              <a:rPr lang="en-IN" dirty="0"/>
              <a:t>Domain knowledge(cancer)</a:t>
            </a:r>
          </a:p>
          <a:p>
            <a:endParaRPr lang="en-IN" dirty="0"/>
          </a:p>
          <a:p>
            <a:r>
              <a:rPr lang="en-IN" dirty="0"/>
              <a:t>Data collection: Data Mining, web scrapping</a:t>
            </a:r>
          </a:p>
          <a:p>
            <a:endParaRPr lang="en-IN" dirty="0"/>
          </a:p>
          <a:p>
            <a:r>
              <a:rPr lang="en-IN" dirty="0"/>
              <a:t>Data Analytics: Data understanding, data visualization</a:t>
            </a:r>
          </a:p>
          <a:p>
            <a:endParaRPr lang="en-IN" dirty="0"/>
          </a:p>
          <a:p>
            <a:r>
              <a:rPr lang="en-IN" dirty="0"/>
              <a:t>Pre-processing: Prepare your data</a:t>
            </a:r>
          </a:p>
          <a:p>
            <a:endParaRPr lang="en-IN" dirty="0"/>
          </a:p>
          <a:p>
            <a:r>
              <a:rPr lang="en-IN" dirty="0"/>
              <a:t>Algorithms selection</a:t>
            </a:r>
          </a:p>
          <a:p>
            <a:endParaRPr lang="en-IN" dirty="0"/>
          </a:p>
          <a:p>
            <a:r>
              <a:rPr lang="en-IN" dirty="0"/>
              <a:t>Model creating</a:t>
            </a:r>
          </a:p>
          <a:p>
            <a:endParaRPr lang="en-IN" dirty="0"/>
          </a:p>
          <a:p>
            <a:r>
              <a:rPr lang="en-IN" dirty="0"/>
              <a:t>Model Testing (confusion matrix)</a:t>
            </a:r>
          </a:p>
          <a:p>
            <a:endParaRPr lang="en-IN" dirty="0"/>
          </a:p>
          <a:p>
            <a:r>
              <a:rPr lang="en-IN" dirty="0"/>
              <a:t>User test ()</a:t>
            </a:r>
          </a:p>
          <a:p>
            <a:endParaRPr lang="en-IN" dirty="0"/>
          </a:p>
          <a:p>
            <a:r>
              <a:rPr lang="en-IN" dirty="0"/>
              <a:t>Model deployment</a:t>
            </a:r>
          </a:p>
          <a:p>
            <a:endParaRPr lang="en-IN" dirty="0"/>
          </a:p>
          <a:p>
            <a:r>
              <a:rPr lang="en-IN" dirty="0"/>
              <a:t>Database connectivity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4444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AD7217-E607-4EEF-A54F-51E9453E613C}"/>
              </a:ext>
            </a:extLst>
          </p:cNvPr>
          <p:cNvSpPr txBox="1"/>
          <p:nvPr/>
        </p:nvSpPr>
        <p:spPr>
          <a:xfrm>
            <a:off x="4211392" y="0"/>
            <a:ext cx="3258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u="sng" dirty="0"/>
              <a:t>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8ACAD8-41E2-4363-A4A8-BE08E0D5EAD9}"/>
              </a:ext>
            </a:extLst>
          </p:cNvPr>
          <p:cNvSpPr txBox="1"/>
          <p:nvPr/>
        </p:nvSpPr>
        <p:spPr>
          <a:xfrm>
            <a:off x="661116" y="1094704"/>
            <a:ext cx="543488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Data Collection (1000,5): Data Mining</a:t>
            </a:r>
          </a:p>
          <a:p>
            <a:endParaRPr lang="en-IN" dirty="0"/>
          </a:p>
          <a:p>
            <a:r>
              <a:rPr lang="en-IN" b="1" dirty="0"/>
              <a:t>Data Analysis</a:t>
            </a:r>
          </a:p>
          <a:p>
            <a:endParaRPr lang="en-IN" b="1" dirty="0"/>
          </a:p>
          <a:p>
            <a:r>
              <a:rPr lang="en-IN" b="1" dirty="0"/>
              <a:t>Data Pre-processing</a:t>
            </a:r>
          </a:p>
          <a:p>
            <a:endParaRPr lang="en-IN" dirty="0"/>
          </a:p>
          <a:p>
            <a:r>
              <a:rPr lang="en-IN" dirty="0">
                <a:solidFill>
                  <a:srgbClr val="00B050"/>
                </a:solidFill>
              </a:rPr>
              <a:t>Split into training and testing</a:t>
            </a:r>
          </a:p>
          <a:p>
            <a:endParaRPr lang="en-IN" dirty="0">
              <a:solidFill>
                <a:srgbClr val="00B050"/>
              </a:solidFill>
            </a:endParaRPr>
          </a:p>
          <a:p>
            <a:r>
              <a:rPr lang="en-IN" dirty="0">
                <a:solidFill>
                  <a:srgbClr val="00B050"/>
                </a:solidFill>
              </a:rPr>
              <a:t>Algorithm selection (Naïve Bayes)</a:t>
            </a:r>
          </a:p>
          <a:p>
            <a:endParaRPr lang="en-IN" dirty="0">
              <a:solidFill>
                <a:srgbClr val="00B050"/>
              </a:solidFill>
            </a:endParaRPr>
          </a:p>
          <a:p>
            <a:r>
              <a:rPr lang="en-IN" dirty="0">
                <a:solidFill>
                  <a:srgbClr val="00B050"/>
                </a:solidFill>
              </a:rPr>
              <a:t>Create model</a:t>
            </a:r>
          </a:p>
          <a:p>
            <a:endParaRPr lang="en-IN" dirty="0">
              <a:solidFill>
                <a:srgbClr val="00B050"/>
              </a:solidFill>
            </a:endParaRPr>
          </a:p>
          <a:p>
            <a:r>
              <a:rPr lang="en-IN" dirty="0">
                <a:solidFill>
                  <a:srgbClr val="00B050"/>
                </a:solidFill>
              </a:rPr>
              <a:t>Testing model (</a:t>
            </a:r>
            <a:r>
              <a:rPr lang="en-IN" dirty="0" err="1">
                <a:solidFill>
                  <a:srgbClr val="00B050"/>
                </a:solidFill>
              </a:rPr>
              <a:t>acc</a:t>
            </a:r>
            <a:r>
              <a:rPr lang="en-IN" dirty="0">
                <a:solidFill>
                  <a:srgbClr val="00B050"/>
                </a:solidFill>
              </a:rPr>
              <a:t>) 70%</a:t>
            </a:r>
          </a:p>
          <a:p>
            <a:endParaRPr lang="en-IN" dirty="0">
              <a:solidFill>
                <a:srgbClr val="00B050"/>
              </a:solidFill>
            </a:endParaRPr>
          </a:p>
          <a:p>
            <a:r>
              <a:rPr lang="en-IN" dirty="0">
                <a:solidFill>
                  <a:srgbClr val="00B050"/>
                </a:solidFill>
              </a:rPr>
              <a:t>Check with new data</a:t>
            </a:r>
          </a:p>
          <a:p>
            <a:endParaRPr lang="en-IN" dirty="0">
              <a:solidFill>
                <a:srgbClr val="00B050"/>
              </a:solidFill>
            </a:endParaRPr>
          </a:p>
          <a:p>
            <a:r>
              <a:rPr lang="en-IN" dirty="0">
                <a:solidFill>
                  <a:srgbClr val="00B050"/>
                </a:solidFill>
              </a:rPr>
              <a:t>Model Saving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CEA5BD-72E6-454D-ABB9-5DE93ECC1823}"/>
              </a:ext>
            </a:extLst>
          </p:cNvPr>
          <p:cNvSpPr txBox="1"/>
          <p:nvPr/>
        </p:nvSpPr>
        <p:spPr>
          <a:xfrm>
            <a:off x="5022761" y="1279164"/>
            <a:ext cx="53833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Load model</a:t>
            </a:r>
          </a:p>
          <a:p>
            <a:endParaRPr lang="en-IN" dirty="0">
              <a:solidFill>
                <a:srgbClr val="00B050"/>
              </a:solidFill>
            </a:endParaRPr>
          </a:p>
          <a:p>
            <a:r>
              <a:rPr lang="en-IN" dirty="0">
                <a:solidFill>
                  <a:srgbClr val="00B050"/>
                </a:solidFill>
              </a:rPr>
              <a:t>Check with new data</a:t>
            </a:r>
          </a:p>
          <a:p>
            <a:endParaRPr lang="en-IN" dirty="0">
              <a:solidFill>
                <a:srgbClr val="00B050"/>
              </a:solidFill>
            </a:endParaRPr>
          </a:p>
          <a:p>
            <a:r>
              <a:rPr lang="en-IN" dirty="0" err="1">
                <a:solidFill>
                  <a:srgbClr val="002060"/>
                </a:solidFill>
              </a:rPr>
              <a:t>Pipeling</a:t>
            </a:r>
            <a:r>
              <a:rPr lang="en-IN" dirty="0">
                <a:solidFill>
                  <a:srgbClr val="002060"/>
                </a:solidFill>
              </a:rPr>
              <a:t> creation</a:t>
            </a:r>
          </a:p>
          <a:p>
            <a:endParaRPr lang="en-IN" dirty="0"/>
          </a:p>
          <a:p>
            <a:r>
              <a:rPr lang="en-IN" dirty="0">
                <a:solidFill>
                  <a:srgbClr val="002060"/>
                </a:solidFill>
              </a:rPr>
              <a:t>Deployment (flask, Django, GUI, AWS, </a:t>
            </a:r>
            <a:r>
              <a:rPr lang="en-IN" dirty="0" err="1">
                <a:solidFill>
                  <a:srgbClr val="002060"/>
                </a:solidFill>
              </a:rPr>
              <a:t>Heruku</a:t>
            </a:r>
            <a:r>
              <a:rPr lang="en-IN" dirty="0">
                <a:solidFill>
                  <a:srgbClr val="002060"/>
                </a:solidFill>
              </a:rPr>
              <a:t>)</a:t>
            </a:r>
          </a:p>
          <a:p>
            <a:endParaRPr lang="en-IN" dirty="0">
              <a:solidFill>
                <a:srgbClr val="002060"/>
              </a:solidFill>
            </a:endParaRPr>
          </a:p>
          <a:p>
            <a:r>
              <a:rPr lang="en-IN" dirty="0">
                <a:solidFill>
                  <a:srgbClr val="002060"/>
                </a:solidFill>
              </a:rPr>
              <a:t>Connect with database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D8ABF12-FD4C-4863-AE81-AB962E5CF27E}"/>
              </a:ext>
            </a:extLst>
          </p:cNvPr>
          <p:cNvCxnSpPr/>
          <p:nvPr/>
        </p:nvCxnSpPr>
        <p:spPr>
          <a:xfrm>
            <a:off x="4056845" y="1231106"/>
            <a:ext cx="0" cy="4801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DCEB316-7A5B-4CC5-8832-113F7DB83D4E}"/>
              </a:ext>
            </a:extLst>
          </p:cNvPr>
          <p:cNvCxnSpPr>
            <a:cxnSpLocks/>
          </p:cNvCxnSpPr>
          <p:nvPr/>
        </p:nvCxnSpPr>
        <p:spPr>
          <a:xfrm>
            <a:off x="10058400" y="1094704"/>
            <a:ext cx="0" cy="2665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7BBC808-73D4-45E8-92C7-C6AAED609AA7}"/>
              </a:ext>
            </a:extLst>
          </p:cNvPr>
          <p:cNvSpPr txBox="1"/>
          <p:nvPr/>
        </p:nvSpPr>
        <p:spPr>
          <a:xfrm>
            <a:off x="1854560" y="472505"/>
            <a:ext cx="9195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Machine can learn automatically from previous experience without any explicitly knowledge </a:t>
            </a:r>
          </a:p>
        </p:txBody>
      </p:sp>
    </p:spTree>
    <p:extLst>
      <p:ext uri="{BB962C8B-B14F-4D97-AF65-F5344CB8AC3E}">
        <p14:creationId xmlns:p14="http://schemas.microsoft.com/office/powerpoint/2010/main" val="2543514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C2A37E-DA3F-42F8-9AB6-B353AA0C1DE6}"/>
              </a:ext>
            </a:extLst>
          </p:cNvPr>
          <p:cNvSpPr/>
          <p:nvPr/>
        </p:nvSpPr>
        <p:spPr>
          <a:xfrm>
            <a:off x="296214" y="811369"/>
            <a:ext cx="2601532" cy="605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Supervised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27E928-34E9-4D00-B1A0-3FF052D3E5C2}"/>
              </a:ext>
            </a:extLst>
          </p:cNvPr>
          <p:cNvSpPr/>
          <p:nvPr/>
        </p:nvSpPr>
        <p:spPr>
          <a:xfrm>
            <a:off x="4299397" y="811369"/>
            <a:ext cx="2601532" cy="605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Unsupervised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363F58-884B-470B-845D-9B0126B9995E}"/>
              </a:ext>
            </a:extLst>
          </p:cNvPr>
          <p:cNvSpPr/>
          <p:nvPr/>
        </p:nvSpPr>
        <p:spPr>
          <a:xfrm>
            <a:off x="8830614" y="811368"/>
            <a:ext cx="2601532" cy="605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Reinforcement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E3EBE0-DF34-4F56-9370-02A7F75A5D6F}"/>
              </a:ext>
            </a:extLst>
          </p:cNvPr>
          <p:cNvSpPr txBox="1"/>
          <p:nvPr/>
        </p:nvSpPr>
        <p:spPr>
          <a:xfrm>
            <a:off x="450761" y="1700011"/>
            <a:ext cx="2446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Labelled dataset</a:t>
            </a:r>
          </a:p>
          <a:p>
            <a:r>
              <a:rPr lang="en-IN" dirty="0"/>
              <a:t>Target value/ Result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BFC614-F674-4F3E-AA91-3CE683885560}"/>
              </a:ext>
            </a:extLst>
          </p:cNvPr>
          <p:cNvSpPr txBox="1"/>
          <p:nvPr/>
        </p:nvSpPr>
        <p:spPr>
          <a:xfrm>
            <a:off x="4453944" y="1736501"/>
            <a:ext cx="3621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unlabelled dataset</a:t>
            </a:r>
          </a:p>
          <a:p>
            <a:r>
              <a:rPr lang="en-IN" dirty="0"/>
              <a:t>No Target value/ No Result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9830AD4-0035-45D2-8EDC-483233D35D6C}"/>
              </a:ext>
            </a:extLst>
          </p:cNvPr>
          <p:cNvSpPr/>
          <p:nvPr/>
        </p:nvSpPr>
        <p:spPr>
          <a:xfrm>
            <a:off x="540913" y="3103980"/>
            <a:ext cx="3515932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Regression: continuous data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742CDAC-4431-45FB-B53A-FC692950DC5F}"/>
              </a:ext>
            </a:extLst>
          </p:cNvPr>
          <p:cNvSpPr/>
          <p:nvPr/>
        </p:nvSpPr>
        <p:spPr>
          <a:xfrm>
            <a:off x="270456" y="5518812"/>
            <a:ext cx="3515932" cy="4893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Classification: categorical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E4CC9-E3A1-4255-B45E-9D48626A0A7C}"/>
              </a:ext>
            </a:extLst>
          </p:cNvPr>
          <p:cNvSpPr txBox="1"/>
          <p:nvPr/>
        </p:nvSpPr>
        <p:spPr>
          <a:xfrm>
            <a:off x="1429555" y="2651073"/>
            <a:ext cx="3024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Stock market prediction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B76C04-BF79-4F77-9BE0-0C6E6B9207E8}"/>
              </a:ext>
            </a:extLst>
          </p:cNvPr>
          <p:cNvSpPr txBox="1"/>
          <p:nvPr/>
        </p:nvSpPr>
        <p:spPr>
          <a:xfrm>
            <a:off x="1429555" y="3514430"/>
            <a:ext cx="3372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Linear Regression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D49C64-660A-4BA4-8624-97C7A927233E}"/>
              </a:ext>
            </a:extLst>
          </p:cNvPr>
          <p:cNvSpPr txBox="1"/>
          <p:nvPr/>
        </p:nvSpPr>
        <p:spPr>
          <a:xfrm>
            <a:off x="868787" y="6008209"/>
            <a:ext cx="2860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Logistic Regression</a:t>
            </a:r>
          </a:p>
          <a:p>
            <a:r>
              <a:rPr lang="en-IN" dirty="0"/>
              <a:t>Naïve Bayes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CE2C77-C065-4D3D-A955-07EBC1F82BAC}"/>
              </a:ext>
            </a:extLst>
          </p:cNvPr>
          <p:cNvSpPr txBox="1"/>
          <p:nvPr/>
        </p:nvSpPr>
        <p:spPr>
          <a:xfrm>
            <a:off x="540913" y="4152003"/>
            <a:ext cx="33721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KNN (K-Nearest Neighbour)</a:t>
            </a:r>
          </a:p>
          <a:p>
            <a:r>
              <a:rPr lang="en-IN" dirty="0"/>
              <a:t>SVM (Support vector machine)</a:t>
            </a:r>
          </a:p>
          <a:p>
            <a:r>
              <a:rPr lang="en-IN" dirty="0"/>
              <a:t>Decision Tree</a:t>
            </a:r>
          </a:p>
          <a:p>
            <a:r>
              <a:rPr lang="en-IN" dirty="0"/>
              <a:t>Random Forest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BCBECA-0927-4BCC-A218-C54D3704FBD1}"/>
              </a:ext>
            </a:extLst>
          </p:cNvPr>
          <p:cNvSpPr txBox="1"/>
          <p:nvPr/>
        </p:nvSpPr>
        <p:spPr>
          <a:xfrm>
            <a:off x="5009882" y="2835739"/>
            <a:ext cx="33721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Clustering: Grouping</a:t>
            </a:r>
          </a:p>
          <a:p>
            <a:r>
              <a:rPr lang="en-IN" dirty="0"/>
              <a:t>	K-mean clustering</a:t>
            </a:r>
          </a:p>
          <a:p>
            <a:r>
              <a:rPr lang="en-IN" dirty="0"/>
              <a:t>	Hierarchical clustering</a:t>
            </a:r>
          </a:p>
          <a:p>
            <a:endParaRPr lang="en-IN" dirty="0"/>
          </a:p>
          <a:p>
            <a:r>
              <a:rPr lang="en-IN" b="1" dirty="0"/>
              <a:t>Association Rule Learning: </a:t>
            </a:r>
            <a:r>
              <a:rPr lang="en-IN" dirty="0"/>
              <a:t>Recommendation system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2E65C8-2206-46B1-9E87-2C5AC53E0852}"/>
              </a:ext>
            </a:extLst>
          </p:cNvPr>
          <p:cNvSpPr txBox="1"/>
          <p:nvPr/>
        </p:nvSpPr>
        <p:spPr>
          <a:xfrm>
            <a:off x="8641725" y="2013500"/>
            <a:ext cx="3357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Q-Learning (Bellman equation)</a:t>
            </a:r>
          </a:p>
        </p:txBody>
      </p:sp>
    </p:spTree>
    <p:extLst>
      <p:ext uri="{BB962C8B-B14F-4D97-AF65-F5344CB8AC3E}">
        <p14:creationId xmlns:p14="http://schemas.microsoft.com/office/powerpoint/2010/main" val="261202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272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176780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2441</TotalTime>
  <Words>261</Words>
  <Application>Microsoft Office PowerPoint</Application>
  <PresentationFormat>Widescreen</PresentationFormat>
  <Paragraphs>81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Aharoni</vt:lpstr>
      <vt:lpstr>Arial</vt:lpstr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Ritesh Maury</dc:creator>
  <cp:lastModifiedBy>Ritesh Maury</cp:lastModifiedBy>
  <cp:revision>31</cp:revision>
  <dcterms:created xsi:type="dcterms:W3CDTF">2021-03-17T19:06:00Z</dcterms:created>
  <dcterms:modified xsi:type="dcterms:W3CDTF">2021-04-19T18:11:10Z</dcterms:modified>
</cp:coreProperties>
</file>

<file path=docProps/thumbnail.jpeg>
</file>